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8" r:id="rId4"/>
    <p:sldId id="258" r:id="rId5"/>
    <p:sldId id="259" r:id="rId6"/>
    <p:sldId id="261" r:id="rId7"/>
    <p:sldId id="260" r:id="rId8"/>
    <p:sldId id="263" r:id="rId9"/>
    <p:sldId id="264" r:id="rId10"/>
    <p:sldId id="262" r:id="rId11"/>
    <p:sldId id="266" r:id="rId12"/>
    <p:sldId id="265" r:id="rId13"/>
    <p:sldId id="267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gHa+oAE2X3E/Cbio5yhYxxnm6n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4e1ebc8828_2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4e1ebc8828_2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4e1ebc8828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4e1ebc8828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4e1ebc8828_2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4e1ebc8828_2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4e1ebc8828_2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4e1ebc8828_2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4e1ebc882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4e1ebc882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4e1ebc8828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4e1ebc8828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8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6200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8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175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" name="Google Shape;18;p8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9" name="Google Shape;19;p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8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8"/>
          <p:cNvSpPr txBox="1"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600"/>
              <a:buFont typeface="Rockwell"/>
              <a:buNone/>
              <a:defRPr sz="9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70"/>
              <a:buNone/>
              <a:defRPr sz="22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7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7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700"/>
              <a:buNone/>
              <a:defRPr sz="2000"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sldNum" idx="12"/>
          </p:nvPr>
        </p:nvSpPr>
        <p:spPr>
          <a:xfrm>
            <a:off x="9592733" y="4289334"/>
            <a:ext cx="1193868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lvl="1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lvl="2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lvl="3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lvl="4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lvl="5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lvl="6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lvl="7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lvl="8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 rot="5400000">
            <a:off x="4073652" y="-882396"/>
            <a:ext cx="4050792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 rot="5400000">
            <a:off x="7181850" y="2076450"/>
            <a:ext cx="5638800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 rot="5400000">
            <a:off x="2000250" y="-400050"/>
            <a:ext cx="5638800" cy="75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97" name="Google Shape;97;p18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8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marL="1371600" lvl="2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marL="1828800" lvl="3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marL="2286000" lvl="4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marL="2743200" lvl="5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marL="3200400" lvl="6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marL="3657600" lvl="7" indent="-32575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marL="4114800" lvl="8" indent="-325754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Záhlaví oddílu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rotWithShape="1">
            <a:blip r:embed="rId2">
              <a:alphaModFix amt="85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000"/>
              <a:buFont typeface="Rockwell"/>
              <a:buNone/>
              <a:defRPr sz="8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dt" idx="10"/>
          </p:nvPr>
        </p:nvSpPr>
        <p:spPr>
          <a:xfrm>
            <a:off x="8593667" y="6272784"/>
            <a:ext cx="2644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ftr" idx="11"/>
          </p:nvPr>
        </p:nvSpPr>
        <p:spPr>
          <a:xfrm>
            <a:off x="2182708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8" name="Google Shape;38;p10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39" name="Google Shape;39;p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10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3702" y="2506133"/>
            <a:ext cx="1188298" cy="720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lvl="1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lvl="2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lvl="3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lvl="4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lvl="5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lvl="6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lvl="7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lvl="8" indent="0" algn="ctr">
              <a:spcBef>
                <a:spcPts val="0"/>
              </a:spcBef>
              <a:buNone/>
              <a:defRPr sz="28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1069848" y="2194560"/>
            <a:ext cx="4754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2"/>
          </p:nvPr>
        </p:nvSpPr>
        <p:spPr>
          <a:xfrm>
            <a:off x="6364224" y="2194560"/>
            <a:ext cx="4754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 b="1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2"/>
          </p:nvPr>
        </p:nvSpPr>
        <p:spPr>
          <a:xfrm>
            <a:off x="1069848" y="2743200"/>
            <a:ext cx="475488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3"/>
          </p:nvPr>
        </p:nvSpPr>
        <p:spPr>
          <a:xfrm>
            <a:off x="6364224" y="2048256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 b="1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4"/>
          </p:nvPr>
        </p:nvSpPr>
        <p:spPr>
          <a:xfrm>
            <a:off x="6364224" y="2743200"/>
            <a:ext cx="475488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bsah s titulkem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Rockwell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838200" y="685800"/>
            <a:ext cx="6711696" cy="5020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655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marL="914400" lvl="1" indent="-32575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marL="1371600" lvl="2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marL="1828800" lvl="3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marL="2286000" lvl="4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marL="2743200" lvl="5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marL="3200400" lvl="6" indent="-31496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marL="3657600" lvl="7" indent="-31495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marL="4114800" lvl="8" indent="-314959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2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5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765"/>
              <a:buNone/>
              <a:defRPr sz="900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74" name="Google Shape;74;p15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5" name="Google Shape;75;p15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brázek s titulkem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tx="0" ty="-704850" sx="92000" sy="89000" flip="xy" algn="ctr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Rockwell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>
            <a:spLocks noGrp="1"/>
          </p:cNvSpPr>
          <p:nvPr>
            <p:ph type="pic" idx="2"/>
          </p:nvPr>
        </p:nvSpPr>
        <p:spPr>
          <a:xfrm>
            <a:off x="0" y="0"/>
            <a:ext cx="8303740" cy="6858000"/>
          </a:xfrm>
          <a:prstGeom prst="rect">
            <a:avLst/>
          </a:prstGeom>
          <a:solidFill>
            <a:srgbClr val="E1DFDF"/>
          </a:solidFill>
          <a:ln>
            <a:noFill/>
          </a:ln>
        </p:spPr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9E361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5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765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4" name="Google Shape;84;p16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5" name="Google Shape;85;p16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6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16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400"/>
              <a:buFont typeface="Rockwell"/>
              <a:buNone/>
              <a:defRPr sz="5400" b="0" i="0" u="none" strike="noStrike" cap="none"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65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2575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53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96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95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959" algn="l" rtl="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ts val="13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grpSp>
        <p:nvGrpSpPr>
          <p:cNvPr id="10" name="Google Shape;10;p7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1" name="Google Shape;11;p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13">
                <a:alphaModFix/>
              </a:blip>
              <a:tile tx="50800" ty="0" sx="85000" sy="85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7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Google Shape;13;p7"/>
          <p:cNvSpPr txBox="1">
            <a:spLocks noGrp="1"/>
          </p:cNvSpPr>
          <p:nvPr>
            <p:ph type="sldNum" idx="12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600"/>
              <a:buFont typeface="Rockwell"/>
              <a:buNone/>
            </a:pPr>
            <a:r>
              <a:rPr lang="cs-CZ" dirty="0" smtClean="0"/>
              <a:t>METODICKÝ </a:t>
            </a:r>
            <a:r>
              <a:rPr lang="cs-CZ" dirty="0"/>
              <a:t>KABINET CIZÍCH JAZYKŮ</a:t>
            </a:r>
            <a:endParaRPr dirty="0"/>
          </a:p>
        </p:txBody>
      </p:sp>
      <p:sp>
        <p:nvSpPr>
          <p:cNvPr id="105" name="Google Shape;105;p1"/>
          <p:cNvSpPr txBox="1">
            <a:spLocks noGrp="1"/>
          </p:cNvSpPr>
          <p:nvPr>
            <p:ph type="subTitle" idx="1"/>
          </p:nvPr>
        </p:nvSpPr>
        <p:spPr>
          <a:xfrm>
            <a:off x="1114672" y="4729779"/>
            <a:ext cx="7891272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50"/>
              <a:buNone/>
            </a:pPr>
            <a:r>
              <a:rPr lang="cs-CZ" sz="5000">
                <a:solidFill>
                  <a:srgbClr val="FF0000"/>
                </a:solidFill>
              </a:rPr>
              <a:t>SPEAKING ACTIVITIES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400"/>
              <a:buFont typeface="Rockwell"/>
              <a:buNone/>
            </a:pPr>
            <a:r>
              <a:rPr lang="cs-CZ"/>
              <a:t>SPEED DATING</a:t>
            </a:r>
            <a:endParaRPr/>
          </a:p>
        </p:txBody>
      </p:sp>
      <p:sp>
        <p:nvSpPr>
          <p:cNvPr id="141" name="Google Shape;141;p6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880" lvl="0" indent="-19431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60"/>
              <a:buChar char="▪"/>
            </a:pPr>
            <a:r>
              <a:rPr lang="cs-CZ" sz="3600"/>
              <a:t>7. – 9. tř</a:t>
            </a:r>
            <a:endParaRPr/>
          </a:p>
          <a:p>
            <a:pPr marL="182880" lvl="0" indent="-19431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060"/>
              <a:buChar char="▪"/>
            </a:pPr>
            <a:r>
              <a:rPr lang="cs-CZ" sz="3600"/>
              <a:t>Procvičuje otázku přít. prostého času a odpověď</a:t>
            </a:r>
            <a:endParaRPr/>
          </a:p>
          <a:p>
            <a:pPr marL="182880" lvl="0" indent="-19431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060"/>
              <a:buChar char="▪"/>
            </a:pPr>
            <a:r>
              <a:rPr lang="cs-CZ" sz="3600"/>
              <a:t>V nižší úrovni jen prostá odpověď, ve vyšší úrovni doplňující informace k tématu otázky </a:t>
            </a:r>
            <a:endParaRPr/>
          </a:p>
          <a:p>
            <a:pPr marL="182880" lvl="0" indent="-19431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060"/>
              <a:buChar char="▪"/>
            </a:pPr>
            <a:r>
              <a:rPr lang="cs-CZ" sz="3600"/>
              <a:t>Vrcholem je pak zpětné dotazování v celé třídě – What can you tell me about ……?  </a:t>
            </a:r>
            <a:endParaRPr/>
          </a:p>
          <a:p>
            <a:pPr marL="182880" lvl="0" indent="-7492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4e1ebc8828_2_10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MOVING FLASHCARDS</a:t>
            </a:r>
            <a:endParaRPr/>
          </a:p>
        </p:txBody>
      </p:sp>
      <p:sp>
        <p:nvSpPr>
          <p:cNvPr id="165" name="Google Shape;165;g34e1ebc8828_2_10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182880" lvl="0" indent="-121443" algn="l" rtl="0">
              <a:spcBef>
                <a:spcPts val="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od 1. třídy</a:t>
            </a:r>
            <a:endParaRPr/>
          </a:p>
          <a:p>
            <a:pPr marL="182880" lvl="0" indent="-121443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procvičuje jakoukoliv slovní zásobu a tvoření vět a také slova GO/ NOW/ STOP/ READY, STEADY, GO….</a:t>
            </a:r>
            <a:endParaRPr sz="3600"/>
          </a:p>
          <a:p>
            <a:pPr marL="182880" lvl="0" indent="-142875" algn="l" rtl="0">
              <a:spcBef>
                <a:spcPts val="1200"/>
              </a:spcBef>
              <a:spcAft>
                <a:spcPts val="0"/>
              </a:spcAft>
              <a:buSzPct val="100000"/>
              <a:buChar char="▪"/>
            </a:pPr>
            <a:r>
              <a:rPr lang="cs-CZ" sz="3600"/>
              <a:t>děti sedí v kruhu a posílají si karty s obrázky, u toho říkáme nějaké rozpočítadlo, zpíváme písničku, nebo třeba jen společně počítáme. Po ukončení každý řekne, co má na obrázku </a:t>
            </a:r>
            <a:endParaRPr sz="3600"/>
          </a:p>
          <a:p>
            <a:pPr marL="182880" lvl="0" indent="-121443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menší děti říkají slova/slovní spojení, starší to řeknou celou větou </a:t>
            </a:r>
            <a:r>
              <a:rPr lang="cs-CZ" sz="3600">
                <a:solidFill>
                  <a:srgbClr val="0000FF"/>
                </a:solidFill>
              </a:rPr>
              <a:t>(I have got a blue car./There is a blue car in my picture.)</a:t>
            </a:r>
            <a:r>
              <a:rPr lang="cs-CZ" sz="3600"/>
              <a:t> V ještě vyšší úrovni děti řeknou větu o svém obrázku </a:t>
            </a:r>
            <a:r>
              <a:rPr lang="cs-CZ" sz="3600">
                <a:solidFill>
                  <a:srgbClr val="0000FF"/>
                </a:solidFill>
              </a:rPr>
              <a:t>(The children are in the park./ The girl is wearing a yellow skirt.)</a:t>
            </a:r>
            <a:endParaRPr>
              <a:solidFill>
                <a:srgbClr val="0000FF"/>
              </a:solidFill>
            </a:endParaRPr>
          </a:p>
          <a:p>
            <a:pPr marL="182880" lvl="0" indent="-121443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potřebujete sadu karet - tolik, kolik je žáků, lze i karty přidávat a odebírat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4e1ebc8828_2_5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LIVE   PAIRS</a:t>
            </a:r>
            <a:endParaRPr/>
          </a:p>
        </p:txBody>
      </p:sp>
      <p:sp>
        <p:nvSpPr>
          <p:cNvPr id="159" name="Google Shape;159;g34e1ebc8828_2_5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182880" lvl="0" indent="-194310" algn="l" rtl="0">
              <a:spcBef>
                <a:spcPts val="0"/>
              </a:spcBef>
              <a:spcAft>
                <a:spcPts val="0"/>
              </a:spcAft>
              <a:buSzPts val="3060"/>
              <a:buChar char="▪"/>
            </a:pPr>
            <a:r>
              <a:rPr lang="cs-CZ" sz="3600"/>
              <a:t>1. – 2. třída</a:t>
            </a:r>
            <a:endParaRPr sz="3600"/>
          </a:p>
          <a:p>
            <a:pPr marL="18288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  <a:p>
            <a:pPr marL="182880" lvl="0" indent="-194310" algn="l" rtl="0">
              <a:spcBef>
                <a:spcPts val="1200"/>
              </a:spcBef>
              <a:spcAft>
                <a:spcPts val="0"/>
              </a:spcAft>
              <a:buSzPts val="3060"/>
              <a:buChar char="▪"/>
            </a:pPr>
            <a:r>
              <a:rPr lang="cs-CZ" sz="3600"/>
              <a:t>principem je hra PEXESO, děti = kartičky, místo obrázků mluví</a:t>
            </a:r>
            <a:endParaRPr sz="3600"/>
          </a:p>
          <a:p>
            <a:pPr marL="18288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600"/>
          </a:p>
          <a:p>
            <a:pPr marL="182880" lvl="0" indent="-194310" algn="l" rtl="0">
              <a:spcBef>
                <a:spcPts val="1200"/>
              </a:spcBef>
              <a:spcAft>
                <a:spcPts val="0"/>
              </a:spcAft>
              <a:buSzPts val="3060"/>
              <a:buChar char="▪"/>
            </a:pPr>
            <a:r>
              <a:rPr lang="cs-CZ" sz="3600"/>
              <a:t>v nižší úrovni jen jednotlivá slova, ve vyšší úrovni si pak děti volí slovní spojení či věty, nebo 2 slova, která se rýmují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4e1ebc8828_2_15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RUNNING DICTATION</a:t>
            </a:r>
            <a:endParaRPr/>
          </a:p>
        </p:txBody>
      </p:sp>
      <p:sp>
        <p:nvSpPr>
          <p:cNvPr id="171" name="Google Shape;171;g34e1ebc8828_2_15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182880" lvl="0" indent="-165163" algn="l" rtl="0">
              <a:spcBef>
                <a:spcPts val="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3. – 5. tř</a:t>
            </a:r>
            <a:endParaRPr/>
          </a:p>
          <a:p>
            <a:pPr marL="182880" lvl="0" indent="-165163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děti pracují v týmech nejlépe po 3, cílem je namalovat stejný obrázek, jako jste předem rozmístili po třídě</a:t>
            </a:r>
            <a:endParaRPr/>
          </a:p>
          <a:p>
            <a:pPr marL="182880" lvl="0" indent="-165163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děti se střídají, vždy 1 je u obrázku, 1 na cestě  a 1 maluje, pak výměna</a:t>
            </a:r>
            <a:endParaRPr/>
          </a:p>
          <a:p>
            <a:pPr marL="182880" lvl="0" indent="-165163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potřebujete několik kopií vybraného obrázku (dle probírané slovní zásoby, super je třeba MY BEDROOM/ IN THE TOWN - na předložky) a list papíru pro každou skupinu 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400"/>
              <a:buFont typeface="Rockwell"/>
              <a:buNone/>
            </a:pPr>
            <a:r>
              <a:rPr lang="cs-CZ"/>
              <a:t>HAVE GOT</a:t>
            </a:r>
            <a:endParaRPr/>
          </a:p>
        </p:txBody>
      </p:sp>
      <p:sp>
        <p:nvSpPr>
          <p:cNvPr id="111" name="Google Shape;111;p2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182880" lvl="0" indent="-17973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4. – 5. třída</a:t>
            </a:r>
            <a:endParaRPr/>
          </a:p>
          <a:p>
            <a:pPr marL="182880" lvl="0" indent="-179736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Principem je hra domino</a:t>
            </a:r>
            <a:endParaRPr/>
          </a:p>
          <a:p>
            <a:pPr marL="182880" lvl="0" indent="-179736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Procvičuje have got ve větě oznamovací – tázací</a:t>
            </a:r>
            <a:endParaRPr/>
          </a:p>
          <a:p>
            <a:pPr marL="182880" lvl="0" indent="-179736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Procvičuje použití členů a-an</a:t>
            </a:r>
            <a:endParaRPr sz="3600"/>
          </a:p>
          <a:p>
            <a:pPr marL="182880" lvl="0" indent="-179736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Procvičuje slovní zásobu – Everyday objects</a:t>
            </a:r>
            <a:endParaRPr sz="3600"/>
          </a:p>
          <a:p>
            <a:pPr marL="182880" lvl="0" indent="-179736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U mladších možno použít jen k říkání podst.jmen s členem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Auntie</a:t>
            </a:r>
            <a:r>
              <a:rPr lang="cs-CZ" dirty="0" smtClean="0"/>
              <a:t> Betty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….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Od 4. – 9. třídy</a:t>
            </a:r>
          </a:p>
          <a:p>
            <a:r>
              <a:rPr lang="cs-CZ" sz="3600" dirty="0" smtClean="0"/>
              <a:t>Procvičuje kteroukoliv slovní zásobu (nakupování, škola, oblečení, pokoj……)</a:t>
            </a:r>
          </a:p>
          <a:p>
            <a:r>
              <a:rPr lang="cs-CZ" sz="3600" dirty="0" smtClean="0"/>
              <a:t>Podporuje soustředění a paměť</a:t>
            </a:r>
          </a:p>
          <a:p>
            <a:r>
              <a:rPr lang="cs-CZ" sz="3600" dirty="0" smtClean="0"/>
              <a:t>Principem je zapamatovat si úvodní gramatickou strukturu a přidávat k ní řetězec slov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4548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400"/>
              <a:buFont typeface="Rockwell"/>
              <a:buNone/>
            </a:pPr>
            <a:r>
              <a:rPr lang="cs-CZ"/>
              <a:t>CONNECT FOUR </a:t>
            </a:r>
            <a:endParaRPr/>
          </a:p>
        </p:txBody>
      </p:sp>
      <p:sp>
        <p:nvSpPr>
          <p:cNvPr id="117" name="Google Shape;117;p3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880" lvl="0" indent="-215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Char char="▪"/>
            </a:pPr>
            <a:r>
              <a:rPr lang="cs-CZ" sz="4800" dirty="0"/>
              <a:t>Úroveň A1</a:t>
            </a:r>
            <a:endParaRPr sz="4800" dirty="0"/>
          </a:p>
          <a:p>
            <a:pPr marL="182880" lvl="0" indent="-215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400"/>
              <a:buChar char="▪"/>
            </a:pPr>
            <a:r>
              <a:rPr lang="cs-CZ" sz="4800" dirty="0"/>
              <a:t>Principem je hra piškvorky</a:t>
            </a:r>
            <a:endParaRPr sz="4800" dirty="0"/>
          </a:p>
          <a:p>
            <a:pPr marL="182880" lvl="0" indent="-215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400"/>
              <a:buChar char="▪"/>
            </a:pPr>
            <a:r>
              <a:rPr lang="cs-CZ" sz="4800" dirty="0"/>
              <a:t>Procvičuje znalost základních frází</a:t>
            </a:r>
            <a:endParaRPr sz="4800" dirty="0"/>
          </a:p>
          <a:p>
            <a:pPr marL="182880" lvl="0" indent="-7492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</a:pPr>
            <a:endParaRPr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400"/>
              <a:buFont typeface="Rockwell"/>
              <a:buNone/>
            </a:pPr>
            <a:r>
              <a:rPr lang="cs-CZ"/>
              <a:t>BROKEN WORDS</a:t>
            </a:r>
            <a:endParaRPr/>
          </a:p>
        </p:txBody>
      </p:sp>
      <p:sp>
        <p:nvSpPr>
          <p:cNvPr id="123" name="Google Shape;123;p4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880" lvl="0" indent="-19431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60"/>
              <a:buChar char="▪"/>
            </a:pPr>
            <a:r>
              <a:rPr lang="cs-CZ" sz="3600"/>
              <a:t>5. – 6. třída</a:t>
            </a:r>
            <a:endParaRPr/>
          </a:p>
          <a:p>
            <a:pPr marL="182880" lvl="0" indent="-19431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060"/>
              <a:buChar char="▪"/>
            </a:pPr>
            <a:r>
              <a:rPr lang="cs-CZ" sz="3600"/>
              <a:t>Procvičuje čtení, porozumění slyšenému a pravopis slov</a:t>
            </a:r>
            <a:endParaRPr/>
          </a:p>
          <a:p>
            <a:pPr marL="182880" lvl="0" indent="-19431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060"/>
              <a:buChar char="▪"/>
            </a:pPr>
            <a:r>
              <a:rPr lang="cs-CZ" sz="3600"/>
              <a:t>Přípravné cvičení pro popis slov, který pak používáme ve vyšším ročníku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4e1ebc8828_2_20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GUESSING ANIMALS</a:t>
            </a:r>
            <a:endParaRPr/>
          </a:p>
        </p:txBody>
      </p:sp>
      <p:sp>
        <p:nvSpPr>
          <p:cNvPr id="135" name="Google Shape;135;g34e1ebc8828_2_20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182880" lvl="0" indent="-151130" algn="l" rtl="0">
              <a:spcBef>
                <a:spcPts val="0"/>
              </a:spcBef>
              <a:spcAft>
                <a:spcPts val="0"/>
              </a:spcAft>
              <a:buSzPct val="85000"/>
              <a:buChar char="▪"/>
            </a:pPr>
            <a:r>
              <a:rPr lang="cs-CZ" sz="4000" dirty="0"/>
              <a:t>4. – 5. třída</a:t>
            </a:r>
            <a:endParaRPr dirty="0"/>
          </a:p>
          <a:p>
            <a:pPr marL="182880" lvl="0" indent="-151130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4000" dirty="0"/>
              <a:t>hraje se ve dvojicích, děti popisují a hádají zvíře napsané na tabuli - kdo sedí čelem k tabuli napovídá, kdo zády k tabuli, poslouchá a hádá</a:t>
            </a:r>
            <a:endParaRPr sz="4000" dirty="0"/>
          </a:p>
          <a:p>
            <a:pPr marL="182880" lvl="0" indent="-151130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4000" dirty="0"/>
              <a:t>běží čas, po vypršení je výměna rolí, počítají se body</a:t>
            </a:r>
            <a:endParaRPr sz="4000" dirty="0"/>
          </a:p>
          <a:p>
            <a:pPr marL="182880" lvl="0" indent="-177800" algn="l" rtl="0">
              <a:spcBef>
                <a:spcPts val="1200"/>
              </a:spcBef>
              <a:spcAft>
                <a:spcPts val="0"/>
              </a:spcAft>
              <a:buSzPct val="100000"/>
              <a:buChar char="▪"/>
            </a:pPr>
            <a:r>
              <a:rPr lang="cs-CZ" sz="4000" dirty="0"/>
              <a:t>je dobré se vždy zeptat několika dětí: </a:t>
            </a:r>
            <a:r>
              <a:rPr lang="cs-CZ" sz="4000" dirty="0" err="1">
                <a:solidFill>
                  <a:srgbClr val="0000FF"/>
                </a:solidFill>
              </a:rPr>
              <a:t>What</a:t>
            </a:r>
            <a:r>
              <a:rPr lang="cs-CZ" sz="4000" dirty="0">
                <a:solidFill>
                  <a:srgbClr val="0000FF"/>
                </a:solidFill>
              </a:rPr>
              <a:t> </a:t>
            </a:r>
            <a:r>
              <a:rPr lang="cs-CZ" sz="4000" dirty="0" err="1">
                <a:solidFill>
                  <a:srgbClr val="0000FF"/>
                </a:solidFill>
              </a:rPr>
              <a:t>did</a:t>
            </a:r>
            <a:r>
              <a:rPr lang="cs-CZ" sz="4000" dirty="0">
                <a:solidFill>
                  <a:srgbClr val="0000FF"/>
                </a:solidFill>
              </a:rPr>
              <a:t> </a:t>
            </a:r>
            <a:r>
              <a:rPr lang="cs-CZ" sz="4000" dirty="0" err="1">
                <a:solidFill>
                  <a:srgbClr val="0000FF"/>
                </a:solidFill>
              </a:rPr>
              <a:t>you</a:t>
            </a:r>
            <a:r>
              <a:rPr lang="cs-CZ" sz="4000" dirty="0">
                <a:solidFill>
                  <a:srgbClr val="0000FF"/>
                </a:solidFill>
              </a:rPr>
              <a:t> </a:t>
            </a:r>
            <a:r>
              <a:rPr lang="cs-CZ" sz="4000" dirty="0" err="1">
                <a:solidFill>
                  <a:srgbClr val="0000FF"/>
                </a:solidFill>
              </a:rPr>
              <a:t>say</a:t>
            </a:r>
            <a:r>
              <a:rPr lang="cs-CZ" sz="4000" dirty="0">
                <a:solidFill>
                  <a:srgbClr val="0000FF"/>
                </a:solidFill>
              </a:rPr>
              <a:t> to </a:t>
            </a:r>
            <a:r>
              <a:rPr lang="cs-CZ" sz="4000" dirty="0" err="1">
                <a:solidFill>
                  <a:srgbClr val="0000FF"/>
                </a:solidFill>
              </a:rPr>
              <a:t>your</a:t>
            </a:r>
            <a:r>
              <a:rPr lang="cs-CZ" sz="4000" dirty="0">
                <a:solidFill>
                  <a:srgbClr val="0000FF"/>
                </a:solidFill>
              </a:rPr>
              <a:t> partner</a:t>
            </a:r>
            <a:r>
              <a:rPr lang="cs-CZ" sz="4000" dirty="0" smtClean="0">
                <a:solidFill>
                  <a:srgbClr val="0000FF"/>
                </a:solidFill>
              </a:rPr>
              <a:t>? / </a:t>
            </a:r>
            <a:r>
              <a:rPr lang="cs-CZ" sz="4000" dirty="0" err="1" smtClean="0">
                <a:solidFill>
                  <a:srgbClr val="0000FF"/>
                </a:solidFill>
              </a:rPr>
              <a:t>What</a:t>
            </a:r>
            <a:r>
              <a:rPr lang="cs-CZ" sz="4000" dirty="0" smtClean="0">
                <a:solidFill>
                  <a:srgbClr val="0000FF"/>
                </a:solidFill>
              </a:rPr>
              <a:t> </a:t>
            </a:r>
            <a:r>
              <a:rPr lang="cs-CZ" sz="4000" dirty="0" err="1" smtClean="0">
                <a:solidFill>
                  <a:srgbClr val="0000FF"/>
                </a:solidFill>
              </a:rPr>
              <a:t>could</a:t>
            </a:r>
            <a:r>
              <a:rPr lang="cs-CZ" sz="4000" dirty="0" smtClean="0">
                <a:solidFill>
                  <a:srgbClr val="0000FF"/>
                </a:solidFill>
              </a:rPr>
              <a:t> </a:t>
            </a:r>
            <a:r>
              <a:rPr lang="cs-CZ" sz="4000" dirty="0" err="1" smtClean="0">
                <a:solidFill>
                  <a:srgbClr val="0000FF"/>
                </a:solidFill>
              </a:rPr>
              <a:t>you</a:t>
            </a:r>
            <a:r>
              <a:rPr lang="cs-CZ" sz="4000" dirty="0" smtClean="0">
                <a:solidFill>
                  <a:srgbClr val="0000FF"/>
                </a:solidFill>
              </a:rPr>
              <a:t> </a:t>
            </a:r>
            <a:r>
              <a:rPr lang="cs-CZ" sz="4000" dirty="0" err="1" smtClean="0">
                <a:solidFill>
                  <a:srgbClr val="0000FF"/>
                </a:solidFill>
              </a:rPr>
              <a:t>hear</a:t>
            </a:r>
            <a:r>
              <a:rPr lang="cs-CZ" sz="4000" dirty="0" smtClean="0">
                <a:solidFill>
                  <a:srgbClr val="0000FF"/>
                </a:solidFill>
              </a:rPr>
              <a:t> </a:t>
            </a:r>
            <a:r>
              <a:rPr lang="cs-CZ" sz="4000" dirty="0" err="1" smtClean="0">
                <a:solidFill>
                  <a:srgbClr val="0000FF"/>
                </a:solidFill>
              </a:rPr>
              <a:t>from</a:t>
            </a:r>
            <a:r>
              <a:rPr lang="cs-CZ" sz="4000" dirty="0" smtClean="0">
                <a:solidFill>
                  <a:srgbClr val="0000FF"/>
                </a:solidFill>
              </a:rPr>
              <a:t> </a:t>
            </a:r>
            <a:r>
              <a:rPr lang="cs-CZ" sz="4000" dirty="0" err="1" smtClean="0">
                <a:solidFill>
                  <a:srgbClr val="0000FF"/>
                </a:solidFill>
              </a:rPr>
              <a:t>your</a:t>
            </a:r>
            <a:r>
              <a:rPr lang="cs-CZ" sz="4000" dirty="0" smtClean="0">
                <a:solidFill>
                  <a:srgbClr val="0000FF"/>
                </a:solidFill>
              </a:rPr>
              <a:t> partner? </a:t>
            </a:r>
            <a:endParaRPr sz="4000" dirty="0">
              <a:solidFill>
                <a:srgbClr val="0000FF"/>
              </a:solidFill>
            </a:endParaRPr>
          </a:p>
          <a:p>
            <a:pPr marL="182880" lvl="0" indent="-177800" algn="l" rtl="0"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▪"/>
            </a:pPr>
            <a:endParaRPr sz="4000" dirty="0">
              <a:solidFill>
                <a:srgbClr val="0000FF"/>
              </a:solidFill>
            </a:endParaRPr>
          </a:p>
          <a:p>
            <a:pPr marL="18288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40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400"/>
              <a:buFont typeface="Rockwell"/>
              <a:buNone/>
            </a:pPr>
            <a:r>
              <a:rPr lang="cs-CZ"/>
              <a:t>GUESSING PLACES</a:t>
            </a:r>
            <a:endParaRPr/>
          </a:p>
        </p:txBody>
      </p:sp>
      <p:sp>
        <p:nvSpPr>
          <p:cNvPr id="129" name="Google Shape;129;p5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82880" lvl="0" indent="-215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Char char="▪"/>
            </a:pPr>
            <a:r>
              <a:rPr lang="cs-CZ" sz="4000"/>
              <a:t>7. – 9. třída</a:t>
            </a:r>
            <a:endParaRPr/>
          </a:p>
          <a:p>
            <a:pPr marL="182880" lvl="0" indent="-215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400"/>
              <a:buChar char="▪"/>
            </a:pPr>
            <a:r>
              <a:rPr lang="cs-CZ" sz="4000"/>
              <a:t>Procvičuje slovní zásobu – Places in the town, nature</a:t>
            </a:r>
            <a:endParaRPr sz="4000"/>
          </a:p>
          <a:p>
            <a:pPr marL="182880" lvl="0" indent="-215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3400"/>
              <a:buChar char="▪"/>
            </a:pPr>
            <a:r>
              <a:rPr lang="cs-CZ" sz="4000"/>
              <a:t>Principem aktivity je odhad svých možností – jsem lepší v mluvení nebo poslouchání?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4e1ebc8828_1_0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CHANGE YOUR PLACES</a:t>
            </a:r>
            <a:endParaRPr/>
          </a:p>
        </p:txBody>
      </p:sp>
      <p:sp>
        <p:nvSpPr>
          <p:cNvPr id="147" name="Google Shape;147;g34e1ebc8828_1_0"/>
          <p:cNvSpPr txBox="1">
            <a:spLocks noGrp="1"/>
          </p:cNvSpPr>
          <p:nvPr>
            <p:ph type="body" idx="1"/>
          </p:nvPr>
        </p:nvSpPr>
        <p:spPr>
          <a:xfrm>
            <a:off x="1069850" y="2121401"/>
            <a:ext cx="10058400" cy="3493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182880" lvl="0" indent="-106870" algn="l" rtl="0">
              <a:spcBef>
                <a:spcPts val="0"/>
              </a:spcBef>
              <a:spcAft>
                <a:spcPts val="0"/>
              </a:spcAft>
              <a:buSzPct val="85000"/>
              <a:buChar char="▪"/>
            </a:pPr>
            <a:r>
              <a:rPr lang="cs-CZ" sz="3600" dirty="0"/>
              <a:t>od 3. třídy</a:t>
            </a:r>
            <a:endParaRPr dirty="0"/>
          </a:p>
          <a:p>
            <a:pPr marL="182880" lvl="0" indent="-106870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 dirty="0"/>
              <a:t>všichni sedíme v kruhu na židlích, jedno dítě je uvnitř a vyzývá ostatní k výměně míst tak, aby mohlo obsadit jednu z uvolněných židlí</a:t>
            </a:r>
            <a:endParaRPr dirty="0"/>
          </a:p>
          <a:p>
            <a:pPr marL="182880" lvl="0" indent="-106870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 dirty="0"/>
              <a:t>říká se: </a:t>
            </a:r>
            <a:r>
              <a:rPr lang="cs-CZ" sz="4240" dirty="0" err="1">
                <a:solidFill>
                  <a:srgbClr val="0000FF"/>
                </a:solidFill>
              </a:rPr>
              <a:t>Change</a:t>
            </a:r>
            <a:r>
              <a:rPr lang="cs-CZ" sz="4240" dirty="0">
                <a:solidFill>
                  <a:srgbClr val="0000FF"/>
                </a:solidFill>
              </a:rPr>
              <a:t> </a:t>
            </a:r>
            <a:r>
              <a:rPr lang="cs-CZ" sz="4240" dirty="0" err="1">
                <a:solidFill>
                  <a:srgbClr val="0000FF"/>
                </a:solidFill>
              </a:rPr>
              <a:t>your</a:t>
            </a:r>
            <a:r>
              <a:rPr lang="cs-CZ" sz="4240" dirty="0">
                <a:solidFill>
                  <a:srgbClr val="0000FF"/>
                </a:solidFill>
              </a:rPr>
              <a:t> </a:t>
            </a:r>
            <a:r>
              <a:rPr lang="cs-CZ" sz="4240" dirty="0" err="1">
                <a:solidFill>
                  <a:srgbClr val="0000FF"/>
                </a:solidFill>
              </a:rPr>
              <a:t>places</a:t>
            </a:r>
            <a:r>
              <a:rPr lang="cs-CZ" sz="4240" dirty="0">
                <a:solidFill>
                  <a:srgbClr val="0000FF"/>
                </a:solidFill>
              </a:rPr>
              <a:t> </a:t>
            </a:r>
            <a:r>
              <a:rPr lang="cs-CZ" sz="4240" dirty="0" err="1">
                <a:solidFill>
                  <a:srgbClr val="0000FF"/>
                </a:solidFill>
              </a:rPr>
              <a:t>if</a:t>
            </a:r>
            <a:r>
              <a:rPr lang="cs-CZ" sz="4240" dirty="0">
                <a:solidFill>
                  <a:srgbClr val="0000FF"/>
                </a:solidFill>
              </a:rPr>
              <a:t> </a:t>
            </a:r>
            <a:r>
              <a:rPr lang="cs-CZ" sz="4240" dirty="0" err="1">
                <a:solidFill>
                  <a:srgbClr val="0000FF"/>
                </a:solidFill>
              </a:rPr>
              <a:t>you</a:t>
            </a:r>
            <a:r>
              <a:rPr lang="cs-CZ" sz="4240" dirty="0">
                <a:solidFill>
                  <a:srgbClr val="0000FF"/>
                </a:solidFill>
              </a:rPr>
              <a:t> </a:t>
            </a:r>
            <a:r>
              <a:rPr lang="cs-CZ" sz="4240" dirty="0"/>
              <a:t>……….</a:t>
            </a:r>
            <a:endParaRPr sz="2640" dirty="0"/>
          </a:p>
          <a:p>
            <a:pPr marL="182880" lvl="0" indent="-128723" algn="l" rtl="0">
              <a:spcBef>
                <a:spcPts val="1200"/>
              </a:spcBef>
              <a:spcAft>
                <a:spcPts val="0"/>
              </a:spcAft>
              <a:buSzPct val="100000"/>
              <a:buChar char="▪"/>
            </a:pPr>
            <a:r>
              <a:rPr lang="cs-CZ" sz="3685" dirty="0"/>
              <a:t>procvičují se slovesa </a:t>
            </a:r>
            <a:r>
              <a:rPr lang="cs-CZ" sz="4165" dirty="0">
                <a:solidFill>
                  <a:srgbClr val="0000FF"/>
                </a:solidFill>
              </a:rPr>
              <a:t>TO BE (</a:t>
            </a:r>
            <a:r>
              <a:rPr lang="cs-CZ" sz="4165" dirty="0" err="1">
                <a:solidFill>
                  <a:srgbClr val="0000FF"/>
                </a:solidFill>
              </a:rPr>
              <a:t>if</a:t>
            </a:r>
            <a:r>
              <a:rPr lang="cs-CZ" sz="4165" dirty="0">
                <a:solidFill>
                  <a:srgbClr val="0000FF"/>
                </a:solidFill>
              </a:rPr>
              <a:t> </a:t>
            </a:r>
            <a:r>
              <a:rPr lang="cs-CZ" sz="4165" dirty="0" err="1">
                <a:solidFill>
                  <a:srgbClr val="0000FF"/>
                </a:solidFill>
              </a:rPr>
              <a:t>you</a:t>
            </a:r>
            <a:r>
              <a:rPr lang="cs-CZ" sz="4165" dirty="0">
                <a:solidFill>
                  <a:srgbClr val="0000FF"/>
                </a:solidFill>
              </a:rPr>
              <a:t> are/</a:t>
            </a:r>
            <a:r>
              <a:rPr lang="cs-CZ" sz="4165" dirty="0" err="1">
                <a:solidFill>
                  <a:srgbClr val="0000FF"/>
                </a:solidFill>
              </a:rPr>
              <a:t>aren´t</a:t>
            </a:r>
            <a:r>
              <a:rPr lang="cs-CZ" sz="4165" dirty="0">
                <a:solidFill>
                  <a:srgbClr val="0000FF"/>
                </a:solidFill>
              </a:rPr>
              <a:t>…)</a:t>
            </a:r>
            <a:r>
              <a:rPr lang="cs-CZ" sz="4165" dirty="0"/>
              <a:t>, </a:t>
            </a:r>
            <a:r>
              <a:rPr lang="cs-CZ" sz="4165" dirty="0">
                <a:solidFill>
                  <a:srgbClr val="0000FF"/>
                </a:solidFill>
              </a:rPr>
              <a:t>TO HAVE GOT (</a:t>
            </a:r>
            <a:r>
              <a:rPr lang="cs-CZ" sz="4165" dirty="0" err="1">
                <a:solidFill>
                  <a:srgbClr val="0000FF"/>
                </a:solidFill>
              </a:rPr>
              <a:t>if</a:t>
            </a:r>
            <a:r>
              <a:rPr lang="cs-CZ" sz="4165" dirty="0">
                <a:solidFill>
                  <a:srgbClr val="0000FF"/>
                </a:solidFill>
              </a:rPr>
              <a:t> </a:t>
            </a:r>
            <a:r>
              <a:rPr lang="cs-CZ" sz="4165" dirty="0" err="1">
                <a:solidFill>
                  <a:srgbClr val="0000FF"/>
                </a:solidFill>
              </a:rPr>
              <a:t>you</a:t>
            </a:r>
            <a:r>
              <a:rPr lang="cs-CZ" sz="4165" dirty="0">
                <a:solidFill>
                  <a:srgbClr val="0000FF"/>
                </a:solidFill>
              </a:rPr>
              <a:t> </a:t>
            </a:r>
            <a:r>
              <a:rPr lang="cs-CZ" sz="4165" dirty="0" err="1">
                <a:solidFill>
                  <a:srgbClr val="0000FF"/>
                </a:solidFill>
              </a:rPr>
              <a:t>have</a:t>
            </a:r>
            <a:r>
              <a:rPr lang="cs-CZ" sz="4165" dirty="0">
                <a:solidFill>
                  <a:srgbClr val="0000FF"/>
                </a:solidFill>
              </a:rPr>
              <a:t>/</a:t>
            </a:r>
            <a:r>
              <a:rPr lang="cs-CZ" sz="4165" dirty="0" err="1">
                <a:solidFill>
                  <a:srgbClr val="0000FF"/>
                </a:solidFill>
              </a:rPr>
              <a:t>haven´t</a:t>
            </a:r>
            <a:r>
              <a:rPr lang="cs-CZ" sz="4165" dirty="0">
                <a:solidFill>
                  <a:srgbClr val="0000FF"/>
                </a:solidFill>
              </a:rPr>
              <a:t> </a:t>
            </a:r>
            <a:r>
              <a:rPr lang="cs-CZ" sz="4165" dirty="0" err="1">
                <a:solidFill>
                  <a:srgbClr val="0000FF"/>
                </a:solidFill>
              </a:rPr>
              <a:t>got</a:t>
            </a:r>
            <a:r>
              <a:rPr lang="cs-CZ" sz="4165" dirty="0">
                <a:solidFill>
                  <a:srgbClr val="0000FF"/>
                </a:solidFill>
              </a:rPr>
              <a:t>…)</a:t>
            </a:r>
            <a:r>
              <a:rPr lang="cs-CZ" sz="4165" dirty="0"/>
              <a:t>, </a:t>
            </a:r>
            <a:r>
              <a:rPr lang="cs-CZ" sz="4165" dirty="0">
                <a:solidFill>
                  <a:srgbClr val="0000FF"/>
                </a:solidFill>
              </a:rPr>
              <a:t>TO LIKE (</a:t>
            </a:r>
            <a:r>
              <a:rPr lang="cs-CZ" sz="4165" dirty="0" err="1">
                <a:solidFill>
                  <a:srgbClr val="0000FF"/>
                </a:solidFill>
              </a:rPr>
              <a:t>if</a:t>
            </a:r>
            <a:r>
              <a:rPr lang="cs-CZ" sz="4165" dirty="0">
                <a:solidFill>
                  <a:srgbClr val="0000FF"/>
                </a:solidFill>
              </a:rPr>
              <a:t> </a:t>
            </a:r>
            <a:r>
              <a:rPr lang="cs-CZ" sz="4165" dirty="0" err="1">
                <a:solidFill>
                  <a:srgbClr val="0000FF"/>
                </a:solidFill>
              </a:rPr>
              <a:t>you</a:t>
            </a:r>
            <a:r>
              <a:rPr lang="cs-CZ" sz="4165" dirty="0">
                <a:solidFill>
                  <a:srgbClr val="0000FF"/>
                </a:solidFill>
              </a:rPr>
              <a:t> </a:t>
            </a:r>
            <a:r>
              <a:rPr lang="cs-CZ" sz="4165" dirty="0" err="1">
                <a:solidFill>
                  <a:srgbClr val="0000FF"/>
                </a:solidFill>
              </a:rPr>
              <a:t>like</a:t>
            </a:r>
            <a:r>
              <a:rPr lang="cs-CZ" sz="4165" dirty="0">
                <a:solidFill>
                  <a:srgbClr val="0000FF"/>
                </a:solidFill>
              </a:rPr>
              <a:t>/</a:t>
            </a:r>
            <a:r>
              <a:rPr lang="cs-CZ" sz="4165" dirty="0" err="1">
                <a:solidFill>
                  <a:srgbClr val="0000FF"/>
                </a:solidFill>
              </a:rPr>
              <a:t>don´t</a:t>
            </a:r>
            <a:r>
              <a:rPr lang="cs-CZ" sz="4165" dirty="0">
                <a:solidFill>
                  <a:srgbClr val="0000FF"/>
                </a:solidFill>
              </a:rPr>
              <a:t> </a:t>
            </a:r>
            <a:r>
              <a:rPr lang="cs-CZ" sz="4165" dirty="0" err="1">
                <a:solidFill>
                  <a:srgbClr val="0000FF"/>
                </a:solidFill>
              </a:rPr>
              <a:t>like</a:t>
            </a:r>
            <a:r>
              <a:rPr lang="cs-CZ" sz="4165" dirty="0">
                <a:solidFill>
                  <a:srgbClr val="0000FF"/>
                </a:solidFill>
              </a:rPr>
              <a:t>),</a:t>
            </a:r>
            <a:r>
              <a:rPr lang="cs-CZ" sz="4165" dirty="0"/>
              <a:t> </a:t>
            </a:r>
            <a:r>
              <a:rPr lang="cs-CZ" sz="4165" dirty="0">
                <a:solidFill>
                  <a:srgbClr val="0000FF"/>
                </a:solidFill>
              </a:rPr>
              <a:t>TO CAN( </a:t>
            </a:r>
            <a:r>
              <a:rPr lang="cs-CZ" sz="4165" dirty="0" err="1">
                <a:solidFill>
                  <a:srgbClr val="0000FF"/>
                </a:solidFill>
              </a:rPr>
              <a:t>if</a:t>
            </a:r>
            <a:r>
              <a:rPr lang="cs-CZ" sz="4165" dirty="0">
                <a:solidFill>
                  <a:srgbClr val="0000FF"/>
                </a:solidFill>
              </a:rPr>
              <a:t> </a:t>
            </a:r>
            <a:r>
              <a:rPr lang="cs-CZ" sz="4165" dirty="0" err="1">
                <a:solidFill>
                  <a:srgbClr val="0000FF"/>
                </a:solidFill>
              </a:rPr>
              <a:t>you</a:t>
            </a:r>
            <a:r>
              <a:rPr lang="cs-CZ" sz="4165" dirty="0">
                <a:solidFill>
                  <a:srgbClr val="0000FF"/>
                </a:solidFill>
              </a:rPr>
              <a:t> </a:t>
            </a:r>
            <a:r>
              <a:rPr lang="cs-CZ" sz="4165" dirty="0" err="1">
                <a:solidFill>
                  <a:srgbClr val="0000FF"/>
                </a:solidFill>
              </a:rPr>
              <a:t>can</a:t>
            </a:r>
            <a:r>
              <a:rPr lang="cs-CZ" sz="4165" dirty="0">
                <a:solidFill>
                  <a:srgbClr val="0000FF"/>
                </a:solidFill>
              </a:rPr>
              <a:t>/</a:t>
            </a:r>
            <a:r>
              <a:rPr lang="cs-CZ" sz="4165" dirty="0" err="1">
                <a:solidFill>
                  <a:srgbClr val="0000FF"/>
                </a:solidFill>
              </a:rPr>
              <a:t>can´t</a:t>
            </a:r>
            <a:r>
              <a:rPr lang="cs-CZ" sz="4165" dirty="0">
                <a:solidFill>
                  <a:srgbClr val="0000FF"/>
                </a:solidFill>
              </a:rPr>
              <a:t>), </a:t>
            </a:r>
            <a:r>
              <a:rPr lang="cs-CZ" sz="4165" dirty="0"/>
              <a:t>nebo třeba</a:t>
            </a:r>
            <a:r>
              <a:rPr lang="cs-CZ" sz="4165" dirty="0">
                <a:solidFill>
                  <a:srgbClr val="0000FF"/>
                </a:solidFill>
              </a:rPr>
              <a:t> </a:t>
            </a:r>
            <a:r>
              <a:rPr lang="cs-CZ" sz="4165" dirty="0" err="1">
                <a:solidFill>
                  <a:srgbClr val="0000FF"/>
                </a:solidFill>
              </a:rPr>
              <a:t>if</a:t>
            </a:r>
            <a:r>
              <a:rPr lang="cs-CZ" sz="4165" dirty="0">
                <a:solidFill>
                  <a:srgbClr val="0000FF"/>
                </a:solidFill>
              </a:rPr>
              <a:t> </a:t>
            </a:r>
            <a:r>
              <a:rPr lang="cs-CZ" sz="4165" dirty="0" err="1">
                <a:solidFill>
                  <a:srgbClr val="0000FF"/>
                </a:solidFill>
              </a:rPr>
              <a:t>you</a:t>
            </a:r>
            <a:r>
              <a:rPr lang="cs-CZ" sz="4165" dirty="0">
                <a:solidFill>
                  <a:srgbClr val="0000FF"/>
                </a:solidFill>
              </a:rPr>
              <a:t> are </a:t>
            </a:r>
            <a:r>
              <a:rPr lang="cs-CZ" sz="4165" dirty="0" err="1">
                <a:solidFill>
                  <a:srgbClr val="0000FF"/>
                </a:solidFill>
              </a:rPr>
              <a:t>wearing</a:t>
            </a:r>
            <a:endParaRPr sz="4165" dirty="0">
              <a:solidFill>
                <a:srgbClr val="0000FF"/>
              </a:solidFill>
            </a:endParaRPr>
          </a:p>
          <a:p>
            <a:pPr marL="182880" lvl="0" indent="-106870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 dirty="0"/>
              <a:t>některé děti nechtějí být v kruhu vůbec, některé chtějí být v kruhu pořád - řešením je občas zastavit hru a ptát se </a:t>
            </a:r>
            <a:r>
              <a:rPr lang="cs-CZ" sz="4200" dirty="0" err="1">
                <a:solidFill>
                  <a:srgbClr val="0000FF"/>
                </a:solidFill>
              </a:rPr>
              <a:t>What</a:t>
            </a:r>
            <a:r>
              <a:rPr lang="cs-CZ" sz="4200" dirty="0">
                <a:solidFill>
                  <a:srgbClr val="0000FF"/>
                </a:solidFill>
              </a:rPr>
              <a:t> </a:t>
            </a:r>
            <a:r>
              <a:rPr lang="cs-CZ" sz="4200" dirty="0" err="1">
                <a:solidFill>
                  <a:srgbClr val="0000FF"/>
                </a:solidFill>
              </a:rPr>
              <a:t>would</a:t>
            </a:r>
            <a:r>
              <a:rPr lang="cs-CZ" sz="4200" dirty="0">
                <a:solidFill>
                  <a:srgbClr val="0000FF"/>
                </a:solidFill>
              </a:rPr>
              <a:t> </a:t>
            </a:r>
            <a:r>
              <a:rPr lang="cs-CZ" sz="4200" dirty="0" err="1">
                <a:solidFill>
                  <a:srgbClr val="0000FF"/>
                </a:solidFill>
              </a:rPr>
              <a:t>you</a:t>
            </a:r>
            <a:r>
              <a:rPr lang="cs-CZ" sz="4200" dirty="0">
                <a:solidFill>
                  <a:srgbClr val="0000FF"/>
                </a:solidFill>
              </a:rPr>
              <a:t> </a:t>
            </a:r>
            <a:r>
              <a:rPr lang="cs-CZ" sz="4200" dirty="0" err="1">
                <a:solidFill>
                  <a:srgbClr val="0000FF"/>
                </a:solidFill>
              </a:rPr>
              <a:t>say</a:t>
            </a:r>
            <a:r>
              <a:rPr lang="cs-CZ" sz="4200" dirty="0">
                <a:solidFill>
                  <a:srgbClr val="0000FF"/>
                </a:solidFill>
              </a:rPr>
              <a:t> </a:t>
            </a:r>
            <a:r>
              <a:rPr lang="cs-CZ" sz="4200" dirty="0" err="1">
                <a:solidFill>
                  <a:srgbClr val="0000FF"/>
                </a:solidFill>
              </a:rPr>
              <a:t>if</a:t>
            </a:r>
            <a:r>
              <a:rPr lang="cs-CZ" sz="4200" dirty="0">
                <a:solidFill>
                  <a:srgbClr val="0000FF"/>
                </a:solidFill>
              </a:rPr>
              <a:t> </a:t>
            </a:r>
            <a:r>
              <a:rPr lang="cs-CZ" sz="4200" dirty="0" err="1">
                <a:solidFill>
                  <a:srgbClr val="0000FF"/>
                </a:solidFill>
              </a:rPr>
              <a:t>you</a:t>
            </a:r>
            <a:r>
              <a:rPr lang="cs-CZ" sz="4200" dirty="0">
                <a:solidFill>
                  <a:srgbClr val="0000FF"/>
                </a:solidFill>
              </a:rPr>
              <a:t> </a:t>
            </a:r>
            <a:r>
              <a:rPr lang="cs-CZ" sz="4200" dirty="0" err="1">
                <a:solidFill>
                  <a:srgbClr val="0000FF"/>
                </a:solidFill>
              </a:rPr>
              <a:t>were</a:t>
            </a:r>
            <a:r>
              <a:rPr lang="cs-CZ" sz="4200" dirty="0">
                <a:solidFill>
                  <a:srgbClr val="0000FF"/>
                </a:solidFill>
              </a:rPr>
              <a:t> in </a:t>
            </a:r>
            <a:r>
              <a:rPr lang="cs-CZ" sz="4200" dirty="0" err="1">
                <a:solidFill>
                  <a:srgbClr val="0000FF"/>
                </a:solidFill>
              </a:rPr>
              <a:t>the</a:t>
            </a:r>
            <a:r>
              <a:rPr lang="cs-CZ" sz="4200" dirty="0">
                <a:solidFill>
                  <a:srgbClr val="0000FF"/>
                </a:solidFill>
              </a:rPr>
              <a:t> </a:t>
            </a:r>
            <a:r>
              <a:rPr lang="cs-CZ" sz="4200" dirty="0" err="1">
                <a:solidFill>
                  <a:srgbClr val="0000FF"/>
                </a:solidFill>
              </a:rPr>
              <a:t>middle</a:t>
            </a:r>
            <a:r>
              <a:rPr lang="cs-CZ" sz="4200" dirty="0">
                <a:solidFill>
                  <a:srgbClr val="0000FF"/>
                </a:solidFill>
              </a:rPr>
              <a:t> </a:t>
            </a:r>
            <a:r>
              <a:rPr lang="cs-CZ" sz="4200" dirty="0" err="1">
                <a:solidFill>
                  <a:srgbClr val="0000FF"/>
                </a:solidFill>
              </a:rPr>
              <a:t>of</a:t>
            </a:r>
            <a:r>
              <a:rPr lang="cs-CZ" sz="4200" dirty="0">
                <a:solidFill>
                  <a:srgbClr val="0000FF"/>
                </a:solidFill>
              </a:rPr>
              <a:t> </a:t>
            </a:r>
            <a:r>
              <a:rPr lang="cs-CZ" sz="4200" dirty="0" err="1">
                <a:solidFill>
                  <a:srgbClr val="0000FF"/>
                </a:solidFill>
              </a:rPr>
              <a:t>the</a:t>
            </a:r>
            <a:r>
              <a:rPr lang="cs-CZ" sz="4200" dirty="0">
                <a:solidFill>
                  <a:srgbClr val="0000FF"/>
                </a:solidFill>
              </a:rPr>
              <a:t> </a:t>
            </a:r>
            <a:r>
              <a:rPr lang="cs-CZ" sz="4200" dirty="0" err="1">
                <a:solidFill>
                  <a:srgbClr val="0000FF"/>
                </a:solidFill>
              </a:rPr>
              <a:t>circle</a:t>
            </a:r>
            <a:r>
              <a:rPr lang="cs-CZ" sz="4200" dirty="0">
                <a:solidFill>
                  <a:srgbClr val="0000FF"/>
                </a:solidFill>
              </a:rPr>
              <a:t> </a:t>
            </a:r>
            <a:r>
              <a:rPr lang="cs-CZ" sz="4200" dirty="0" err="1">
                <a:solidFill>
                  <a:srgbClr val="0000FF"/>
                </a:solidFill>
              </a:rPr>
              <a:t>now</a:t>
            </a:r>
            <a:r>
              <a:rPr lang="cs-CZ" sz="4200" dirty="0">
                <a:solidFill>
                  <a:srgbClr val="0000FF"/>
                </a:solidFill>
              </a:rPr>
              <a:t>?</a:t>
            </a:r>
            <a:endParaRPr sz="4200" dirty="0">
              <a:solidFill>
                <a:srgbClr val="0000FF"/>
              </a:solidFill>
            </a:endParaRPr>
          </a:p>
          <a:p>
            <a:pPr marL="18288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4e1ebc8828_2_0"/>
          <p:cNvSpPr txBox="1">
            <a:spLocks noGrp="1"/>
          </p:cNvSpPr>
          <p:nvPr>
            <p:ph type="title"/>
          </p:nvPr>
        </p:nvSpPr>
        <p:spPr>
          <a:xfrm>
            <a:off x="1069848" y="484632"/>
            <a:ext cx="10058400" cy="1609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5100"/>
              <a:t>THE CHAIR NEXT TO ME IS FREE</a:t>
            </a:r>
            <a:endParaRPr sz="5100"/>
          </a:p>
        </p:txBody>
      </p:sp>
      <p:sp>
        <p:nvSpPr>
          <p:cNvPr id="153" name="Google Shape;153;g34e1ebc8828_2_0"/>
          <p:cNvSpPr txBox="1"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62500" lnSpcReduction="10000"/>
          </a:bodyPr>
          <a:lstStyle/>
          <a:p>
            <a:pPr marL="182880" lvl="0" indent="-106870" algn="l" rtl="0">
              <a:spcBef>
                <a:spcPts val="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od 3. třídy</a:t>
            </a:r>
            <a:endParaRPr/>
          </a:p>
          <a:p>
            <a:pPr marL="182880" lvl="0" indent="-106870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všichni sedíme v kruhu na židlích, těch je o jednu více než dětí</a:t>
            </a:r>
            <a:endParaRPr/>
          </a:p>
          <a:p>
            <a:pPr marL="182880" lvl="0" indent="-106870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říká se: </a:t>
            </a:r>
            <a:r>
              <a:rPr lang="cs-CZ" sz="4240">
                <a:solidFill>
                  <a:srgbClr val="0000FF"/>
                </a:solidFill>
              </a:rPr>
              <a:t>The chair next to me is free, I want Maruška to sit on it, because..</a:t>
            </a:r>
            <a:endParaRPr sz="2640"/>
          </a:p>
          <a:p>
            <a:pPr marL="182880" lvl="0" indent="-128723" algn="l" rtl="0">
              <a:spcBef>
                <a:spcPts val="1200"/>
              </a:spcBef>
              <a:spcAft>
                <a:spcPts val="0"/>
              </a:spcAft>
              <a:buSzPct val="100000"/>
              <a:buChar char="▪"/>
            </a:pPr>
            <a:r>
              <a:rPr lang="cs-CZ" sz="3685"/>
              <a:t>procvičují se slovesa </a:t>
            </a:r>
            <a:r>
              <a:rPr lang="cs-CZ" sz="4165">
                <a:solidFill>
                  <a:srgbClr val="0000FF"/>
                </a:solidFill>
              </a:rPr>
              <a:t>TO BE (she is/isn´t, …</a:t>
            </a:r>
            <a:r>
              <a:rPr lang="cs-CZ" sz="4165"/>
              <a:t>) </a:t>
            </a:r>
            <a:r>
              <a:rPr lang="cs-CZ" sz="4165">
                <a:solidFill>
                  <a:srgbClr val="0000FF"/>
                </a:solidFill>
              </a:rPr>
              <a:t>TO HAVE GOT (she has/hasn´t  got,….)</a:t>
            </a:r>
            <a:r>
              <a:rPr lang="cs-CZ" sz="4165"/>
              <a:t>, </a:t>
            </a:r>
            <a:r>
              <a:rPr lang="cs-CZ" sz="4165">
                <a:solidFill>
                  <a:srgbClr val="0000FF"/>
                </a:solidFill>
              </a:rPr>
              <a:t>TO LIKE (she likes/doesn´t like….),</a:t>
            </a:r>
            <a:r>
              <a:rPr lang="cs-CZ" sz="4165"/>
              <a:t> </a:t>
            </a:r>
            <a:r>
              <a:rPr lang="cs-CZ" sz="4165">
                <a:solidFill>
                  <a:srgbClr val="0000FF"/>
                </a:solidFill>
              </a:rPr>
              <a:t>TO CAN(she can/can´t,...), </a:t>
            </a:r>
            <a:r>
              <a:rPr lang="cs-CZ" sz="4165"/>
              <a:t>nebo třeba</a:t>
            </a:r>
            <a:r>
              <a:rPr lang="cs-CZ" sz="4165">
                <a:solidFill>
                  <a:srgbClr val="0000FF"/>
                </a:solidFill>
              </a:rPr>
              <a:t> “because I like her black T-shirt</a:t>
            </a:r>
            <a:endParaRPr sz="4165">
              <a:solidFill>
                <a:srgbClr val="0000FF"/>
              </a:solidFill>
            </a:endParaRPr>
          </a:p>
          <a:p>
            <a:pPr marL="182880" lvl="0" indent="-106870" algn="l" rtl="0">
              <a:spcBef>
                <a:spcPts val="1200"/>
              </a:spcBef>
              <a:spcAft>
                <a:spcPts val="0"/>
              </a:spcAft>
              <a:buSzPct val="85000"/>
              <a:buChar char="▪"/>
            </a:pPr>
            <a:r>
              <a:rPr lang="cs-CZ" sz="3600"/>
              <a:t>posunováním lze nenápadně korigovat pohyb dětí, aby nakonec mluvily všechny</a:t>
            </a:r>
            <a:endParaRPr sz="3600"/>
          </a:p>
          <a:p>
            <a:pPr marL="182880" lvl="0" indent="-125729" algn="l" rtl="0">
              <a:spcBef>
                <a:spcPts val="1200"/>
              </a:spcBef>
              <a:spcAft>
                <a:spcPts val="0"/>
              </a:spcAft>
              <a:buSzPct val="100000"/>
              <a:buChar char="▪"/>
            </a:pPr>
            <a:r>
              <a:rPr lang="cs-CZ" sz="3600"/>
              <a:t>lze hrát na levou/pravou stranu  </a:t>
            </a:r>
            <a:r>
              <a:rPr lang="cs-CZ" sz="4240">
                <a:solidFill>
                  <a:srgbClr val="0000FF"/>
                </a:solidFill>
              </a:rPr>
              <a:t>The chair next to me on my right is free…</a:t>
            </a:r>
            <a:endParaRPr sz="3600"/>
          </a:p>
          <a:p>
            <a:pPr marL="18288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řevo">
  <a:themeElements>
    <a:clrScheme name="Wood Type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769</Words>
  <Application>Microsoft Office PowerPoint</Application>
  <PresentationFormat>Širokoúhlá obrazovka</PresentationFormat>
  <Paragraphs>67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Noto Sans Symbols</vt:lpstr>
      <vt:lpstr>Rockwell</vt:lpstr>
      <vt:lpstr>Dřevo</vt:lpstr>
      <vt:lpstr>METODICKÝ KABINET CIZÍCH JAZYKŮ</vt:lpstr>
      <vt:lpstr>HAVE GOT</vt:lpstr>
      <vt:lpstr>Auntie Betty is going to ….</vt:lpstr>
      <vt:lpstr>CONNECT FOUR </vt:lpstr>
      <vt:lpstr>BROKEN WORDS</vt:lpstr>
      <vt:lpstr>GUESSING ANIMALS</vt:lpstr>
      <vt:lpstr>GUESSING PLACES</vt:lpstr>
      <vt:lpstr>CHANGE YOUR PLACES</vt:lpstr>
      <vt:lpstr>THE CHAIR NEXT TO ME IS FREE</vt:lpstr>
      <vt:lpstr>SPEED DATING</vt:lpstr>
      <vt:lpstr>MOVING FLASHCARDS</vt:lpstr>
      <vt:lpstr>LIVE   PAIRS</vt:lpstr>
      <vt:lpstr>RUNNING DICTATION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KABINET CIZÍCH JAZYKŮ</dc:title>
  <dc:creator>Eva Machová</dc:creator>
  <cp:lastModifiedBy>eva.machova</cp:lastModifiedBy>
  <cp:revision>3</cp:revision>
  <dcterms:created xsi:type="dcterms:W3CDTF">2025-04-21T10:51:25Z</dcterms:created>
  <dcterms:modified xsi:type="dcterms:W3CDTF">2025-04-24T10:35:25Z</dcterms:modified>
</cp:coreProperties>
</file>